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10" r:id="rId2"/>
    <p:sldId id="518" r:id="rId3"/>
    <p:sldId id="519" r:id="rId4"/>
    <p:sldId id="520" r:id="rId5"/>
    <p:sldId id="521" r:id="rId6"/>
    <p:sldId id="523" r:id="rId7"/>
    <p:sldId id="522" r:id="rId8"/>
    <p:sldId id="524" r:id="rId9"/>
    <p:sldId id="52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976" userDrawn="1">
          <p15:clr>
            <a:srgbClr val="A4A3A4"/>
          </p15:clr>
        </p15:guide>
        <p15:guide id="4" orient="horz" pos="330">
          <p15:clr>
            <a:srgbClr val="A4A3A4"/>
          </p15:clr>
        </p15:guide>
        <p15:guide id="5" pos="1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472C4"/>
    <a:srgbClr val="2E75B6"/>
    <a:srgbClr val="2F5395"/>
    <a:srgbClr val="FFFFFF"/>
    <a:srgbClr val="0092D4"/>
    <a:srgbClr val="F8F8F8"/>
    <a:srgbClr val="00B0F0"/>
    <a:srgbClr val="3B4555"/>
    <a:srgbClr val="73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30637" autoAdjust="0"/>
  </p:normalViewPr>
  <p:slideViewPr>
    <p:cSldViewPr snapToGrid="0" snapToObjects="1">
      <p:cViewPr>
        <p:scale>
          <a:sx n="112" d="100"/>
          <a:sy n="112" d="100"/>
        </p:scale>
        <p:origin x="-660" y="-108"/>
      </p:cViewPr>
      <p:guideLst>
        <p:guide orient="horz" pos="1117"/>
        <p:guide orient="horz" pos="330"/>
        <p:guide pos="12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649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49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9D0B332F-9994-4107-B65D-83351D2E6DAC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140"/>
            <a:ext cx="2946400" cy="49649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140"/>
            <a:ext cx="2946400" cy="49649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E89243FC-5C7B-430F-81CE-80A515484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3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177381BB-77ED-4DF7-9456-6C634343F7C2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631"/>
            <a:ext cx="5438464" cy="44679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3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673"/>
            <a:ext cx="2944958" cy="496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F4EC0738-D587-4693-9542-402CC7C28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2" y="257994"/>
            <a:ext cx="8926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ПОШАГОВАЯ ИНСТРУКЦИЯ ПО РЕГИСТРАЦИИ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МОБИЛЬНОМ ПРИЛОЖЕНИИ «ЗАСТУПНИК»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7975" y="1185978"/>
            <a:ext cx="8068733" cy="561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E2F33"/>
                </a:solidFill>
                <a:latin typeface="Arial"/>
              </a:rPr>
              <a:t>📍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ШАГ 1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зарегистрируйтесь</a:t>
            </a:r>
          </a:p>
          <a:p>
            <a:r>
              <a:rPr lang="ru-RU" b="1" dirty="0">
                <a:solidFill>
                  <a:srgbClr val="2E2F33"/>
                </a:solidFill>
                <a:latin typeface="Arial"/>
              </a:rPr>
              <a:t/>
            </a:r>
            <a:br>
              <a:rPr lang="ru-RU" b="1" dirty="0">
                <a:solidFill>
                  <a:srgbClr val="2E2F33"/>
                </a:solidFill>
                <a:latin typeface="Arial"/>
              </a:rPr>
            </a:br>
            <a:r>
              <a:rPr lang="ru-RU" b="1" dirty="0" smtClean="0">
                <a:solidFill>
                  <a:srgbClr val="2E2F33"/>
                </a:solidFill>
                <a:latin typeface="Arial"/>
              </a:rPr>
              <a:t>Скачайте приложение на мобильный телефон по </a:t>
            </a:r>
            <a:r>
              <a:rPr lang="en-US" b="1" dirty="0" smtClean="0">
                <a:solidFill>
                  <a:srgbClr val="2E2F33"/>
                </a:solidFill>
                <a:latin typeface="Arial"/>
              </a:rPr>
              <a:t>QR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-коду.</a:t>
            </a:r>
          </a:p>
          <a:p>
            <a:endParaRPr lang="ru-RU" b="1" dirty="0">
              <a:solidFill>
                <a:srgbClr val="2E2F33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2E2F33"/>
                </a:solidFill>
                <a:latin typeface="Arial"/>
              </a:rPr>
              <a:t>Чтобы </a:t>
            </a:r>
            <a:r>
              <a:rPr lang="ru-RU" b="1" dirty="0">
                <a:solidFill>
                  <a:srgbClr val="2E2F33"/>
                </a:solidFill>
                <a:latin typeface="Arial"/>
              </a:rPr>
              <a:t>войти в приложение, введите свой мобильный номер — на него придет код доступа. После этого начнется процесс регистрации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.</a:t>
            </a:r>
          </a:p>
          <a:p>
            <a:r>
              <a:rPr lang="ru-RU" b="1" dirty="0">
                <a:solidFill>
                  <a:srgbClr val="2E2F33"/>
                </a:solidFill>
                <a:latin typeface="Arial"/>
              </a:rPr>
              <a:t/>
            </a:r>
            <a:br>
              <a:rPr lang="ru-RU" b="1" dirty="0">
                <a:solidFill>
                  <a:srgbClr val="2E2F33"/>
                </a:solidFill>
                <a:latin typeface="Arial"/>
              </a:rPr>
            </a:br>
            <a:r>
              <a:rPr lang="ru-RU" b="1" dirty="0">
                <a:solidFill>
                  <a:srgbClr val="2E2F33"/>
                </a:solidFill>
                <a:latin typeface="Arial"/>
              </a:rPr>
              <a:t>Укажите ваши личные данные: 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Ф.И.О</a:t>
            </a:r>
            <a:r>
              <a:rPr lang="ru-RU" b="1" dirty="0">
                <a:solidFill>
                  <a:srgbClr val="2E2F33"/>
                </a:solidFill>
                <a:latin typeface="Arial"/>
              </a:rPr>
              <a:t>., пол, дату рождения и электронную почту. Также на этом этапе нужно установить фото. Пожалуйста, выбирайте реальные фото, на которых вы максимально похожи сами на себя: так чужой ребенок сможет узнать вас, если вы придете ему на помощь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.</a:t>
            </a:r>
          </a:p>
          <a:p>
            <a:r>
              <a:rPr lang="ru-RU" b="1" dirty="0">
                <a:solidFill>
                  <a:srgbClr val="2E2F33"/>
                </a:solidFill>
                <a:latin typeface="Arial"/>
              </a:rPr>
              <a:t/>
            </a:r>
            <a:br>
              <a:rPr lang="ru-RU" b="1" dirty="0">
                <a:solidFill>
                  <a:srgbClr val="2E2F33"/>
                </a:solidFill>
                <a:latin typeface="Arial"/>
              </a:rPr>
            </a:br>
            <a:r>
              <a:rPr lang="ru-RU" b="1" dirty="0">
                <a:solidFill>
                  <a:srgbClr val="2E2F33"/>
                </a:solidFill>
                <a:latin typeface="Arial"/>
              </a:rPr>
              <a:t>На этапе регистрации 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возможно указать</a:t>
            </a:r>
            <a:r>
              <a:rPr lang="ru-RU" b="1" dirty="0">
                <a:solidFill>
                  <a:srgbClr val="2E2F33"/>
                </a:solidFill>
                <a:latin typeface="Arial"/>
              </a:rPr>
              <a:t>, чем вы можете помочь ребенку. Например, вы знаете язык жестов или у вас есть машина. А может, вы волонтер, медик или сотрудник полиции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.</a:t>
            </a:r>
          </a:p>
          <a:p>
            <a:r>
              <a:rPr lang="ru-RU" b="1" dirty="0">
                <a:solidFill>
                  <a:srgbClr val="2E2F33"/>
                </a:solidFill>
                <a:latin typeface="Arial"/>
              </a:rPr>
              <a:t/>
            </a:r>
            <a:br>
              <a:rPr lang="ru-RU" b="1" dirty="0">
                <a:solidFill>
                  <a:srgbClr val="2E2F33"/>
                </a:solidFill>
                <a:latin typeface="Arial"/>
              </a:rPr>
            </a:br>
            <a:r>
              <a:rPr lang="ru-RU" b="1" dirty="0">
                <a:solidFill>
                  <a:srgbClr val="2E2F33"/>
                </a:solidFill>
                <a:latin typeface="Arial"/>
              </a:rPr>
              <a:t>Вводите реальные данные: только так получится пользоваться «Заступником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».</a:t>
            </a:r>
            <a:endParaRPr lang="ru-RU" b="1" i="0" dirty="0">
              <a:solidFill>
                <a:srgbClr val="2E2F33"/>
              </a:solidFill>
              <a:effectLst/>
              <a:latin typeface="Arial"/>
            </a:endParaRPr>
          </a:p>
        </p:txBody>
      </p:sp>
      <p:sp>
        <p:nvSpPr>
          <p:cNvPr id="10" name="AutoShape 2" descr="C:\Users\prokopenk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C:\Users\prokopenko\Desktop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64" y="1338378"/>
            <a:ext cx="1659995" cy="165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zastupnik.help/f/upload/art_1_screen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159" y="2863966"/>
            <a:ext cx="1861367" cy="37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7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2" y="257994"/>
            <a:ext cx="8926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ПОШАГОВАЯ ИНСТРУКЦИЯ ПО РЕГИСТРАЦИИ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МОБИЛЬНОМ ПРИЛОЖЕНИИ «ЗАСТУПНИК»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3334" y="1430865"/>
            <a:ext cx="66632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E2F33"/>
                </a:solidFill>
                <a:latin typeface="Arial"/>
              </a:rPr>
              <a:t>📍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ШАГ 2: </a:t>
            </a:r>
            <a:r>
              <a:rPr lang="ru-RU" b="1" dirty="0">
                <a:solidFill>
                  <a:srgbClr val="FF0000"/>
                </a:solidFill>
              </a:rPr>
              <a:t>настройте оповещения и </a:t>
            </a:r>
            <a:r>
              <a:rPr lang="ru-RU" b="1" dirty="0" err="1" smtClean="0">
                <a:solidFill>
                  <a:srgbClr val="FF0000"/>
                </a:solidFill>
              </a:rPr>
              <a:t>геолокацию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Разрешите приложению присылать оповещения и определять ваше местоположение. Так вы всегда будете знать, когда вашему ребенку нужна помощь, и сможете принимать сигналы тревоги от других детей поблизости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Приложение не отправляет назойливые </a:t>
            </a:r>
            <a:r>
              <a:rPr lang="ru-RU" b="1" dirty="0"/>
              <a:t>рекламные оповещения. Вы получите только сигналы тревоги от своего ребенка и детей неподалеку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Разрешите приложению доступ к </a:t>
            </a:r>
            <a:r>
              <a:rPr lang="ru-RU" b="1" dirty="0" err="1"/>
              <a:t>геолокации</a:t>
            </a:r>
            <a:r>
              <a:rPr lang="ru-RU" b="1" dirty="0"/>
              <a:t>, чтобы оно определило возможный радиус сигналов тревоги.</a:t>
            </a:r>
            <a:endParaRPr lang="ru-RU" b="1" i="0" dirty="0">
              <a:solidFill>
                <a:srgbClr val="2E2F33"/>
              </a:solidFill>
              <a:effectLst/>
              <a:latin typeface="Arial"/>
            </a:endParaRPr>
          </a:p>
        </p:txBody>
      </p:sp>
      <p:pic>
        <p:nvPicPr>
          <p:cNvPr id="2050" name="Picture 2" descr="https://zastupnik.help/f/upload/art_1_screen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89051"/>
            <a:ext cx="2158578" cy="43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zastupnik.help/f/upload/art_1_screen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04" y="1273947"/>
            <a:ext cx="2177831" cy="4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2" y="257994"/>
            <a:ext cx="8926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ПОШАГОВАЯ ИНСТРУКЦИЯ ПО РЕГИСТРАЦИИ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МОБИЛЬНОМ ПРИЛОЖЕНИИ «ЗАСТУПНИК»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3334" y="1430865"/>
            <a:ext cx="7416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2F33"/>
                </a:solidFill>
                <a:latin typeface="Arial"/>
              </a:rPr>
              <a:t>📍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ШАГ 3: </a:t>
            </a:r>
            <a:r>
              <a:rPr lang="ru-RU" b="1" dirty="0">
                <a:solidFill>
                  <a:srgbClr val="FF0000"/>
                </a:solidFill>
              </a:rPr>
              <a:t>заполните информацию о </a:t>
            </a:r>
            <a:r>
              <a:rPr lang="ru-RU" b="1" dirty="0" smtClean="0">
                <a:solidFill>
                  <a:srgbClr val="FF0000"/>
                </a:solidFill>
              </a:rPr>
              <a:t>ребенке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Перейдите в раздел «Мои дети» и нажмите «+» в левом верхнем углу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Введите </a:t>
            </a:r>
            <a:r>
              <a:rPr lang="ru-RU" b="1" dirty="0"/>
              <a:t>фамилию, имя и отчество ребенка, его пол, дату рождения, номер телефона и место учебы.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Укажите </a:t>
            </a:r>
            <a:r>
              <a:rPr lang="ru-RU" b="1" dirty="0"/>
              <a:t>психические и </a:t>
            </a:r>
            <a:r>
              <a:rPr lang="ru-RU" b="1" dirty="0" smtClean="0"/>
              <a:t>физические </a:t>
            </a:r>
            <a:r>
              <a:rPr lang="ru-RU" b="1" dirty="0"/>
              <a:t>особенности, которые считаете важными. Например, ребенок может бояться мужчин, не говорить по-русски, иметь дефекты речи, хронические заболевания или аллергию на лекарства</a:t>
            </a:r>
            <a:r>
              <a:rPr lang="ru-RU" b="1" dirty="0" smtClean="0"/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Указывайте реальные данные и добавьте фото — так взрослый, который придет на помощь ребенку, сможет его узнать</a:t>
            </a:r>
            <a:r>
              <a:rPr lang="ru-RU" b="1" dirty="0" smtClean="0"/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Укажите все особенности ребенка, которые считаете важными.</a:t>
            </a:r>
            <a:endParaRPr lang="ru-RU" b="1" i="0" dirty="0">
              <a:solidFill>
                <a:srgbClr val="2E2F33"/>
              </a:solidFill>
              <a:effectLst/>
              <a:latin typeface="Arial"/>
            </a:endParaRPr>
          </a:p>
        </p:txBody>
      </p:sp>
      <p:pic>
        <p:nvPicPr>
          <p:cNvPr id="3074" name="Picture 2" descr="https://zastupnik.help/f/upload/art_1_screen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1362845"/>
            <a:ext cx="2168014" cy="437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zastupnik.help/f/upload/art_1_screen_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581" y="1362845"/>
            <a:ext cx="2168158" cy="43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8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2" y="257994"/>
            <a:ext cx="8926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ПОШАГОВАЯ ИНСТРУКЦИЯ ПО РЕГИСТРАЦИИ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МОБИЛЬНОМ ПРИЛОЖЕНИИ «ЗАСТУПНИК»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7951" y="1234154"/>
            <a:ext cx="88815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2F33"/>
                </a:solidFill>
                <a:latin typeface="Arial"/>
              </a:rPr>
              <a:t>📍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ШАГ 4: 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>скачайте «Заступник» ребенку и 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настройте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2E2F33"/>
                </a:solidFill>
                <a:latin typeface="Arial"/>
              </a:rPr>
              <a:t>В карточке вашего ребенка будет QR-код. Скачайте «Заступник» на телефон ребенка и отсканируйте с него код. После этого ребенок сможет пользоваться приложением, а ваши аккаунты автоматически станут связанными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2E2F33"/>
                </a:solidFill>
                <a:latin typeface="Arial"/>
              </a:rPr>
              <a:t>QR-код находится в карточке ребенка, сразу после контактной информации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. После </a:t>
            </a:r>
            <a:r>
              <a:rPr lang="ru-RU" b="1" dirty="0">
                <a:solidFill>
                  <a:srgbClr val="2E2F33"/>
                </a:solidFill>
                <a:latin typeface="Arial"/>
              </a:rPr>
              <a:t>сканирования QR-кода ребенок сможет пользоваться приложением — вам не придется еще раз вводить его данные, они </a:t>
            </a:r>
            <a:r>
              <a:rPr lang="ru-RU" b="1" dirty="0" err="1">
                <a:solidFill>
                  <a:srgbClr val="2E2F33"/>
                </a:solidFill>
                <a:latin typeface="Arial"/>
              </a:rPr>
              <a:t>подгрузятся</a:t>
            </a:r>
            <a:r>
              <a:rPr lang="ru-RU" b="1" dirty="0">
                <a:solidFill>
                  <a:srgbClr val="2E2F33"/>
                </a:solidFill>
                <a:latin typeface="Arial"/>
              </a:rPr>
              <a:t> автоматически из вашего аккаунта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2E2F33"/>
                </a:solidFill>
                <a:latin typeface="Arial"/>
              </a:rPr>
              <a:t>Разрешите на телефоне ребенка доступ к </a:t>
            </a:r>
            <a:r>
              <a:rPr lang="ru-RU" b="1" dirty="0" err="1">
                <a:solidFill>
                  <a:srgbClr val="2E2F33"/>
                </a:solidFill>
                <a:latin typeface="Arial"/>
              </a:rPr>
              <a:t>геолокации</a:t>
            </a:r>
            <a:r>
              <a:rPr lang="ru-RU" b="1" dirty="0">
                <a:solidFill>
                  <a:srgbClr val="2E2F33"/>
                </a:solidFill>
                <a:latin typeface="Arial"/>
              </a:rPr>
              <a:t> — так вы всегда будете знать, где он сейчас, и в случае опасности вы или другой взрослый сможете быстро построить маршрут до ребенка</a:t>
            </a:r>
            <a:r>
              <a:rPr lang="ru-RU" b="1" dirty="0" smtClean="0">
                <a:solidFill>
                  <a:srgbClr val="2E2F33"/>
                </a:solidFill>
                <a:latin typeface="Arial"/>
              </a:rPr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2E2F33"/>
                </a:solidFill>
                <a:latin typeface="Arial"/>
              </a:rPr>
              <a:t>Дайте приложению доступ к микрофону. Когда ребенок нажмет на тревожную кнопку «Заступник», приложение автоматически запишет, что происходит вокруг. Это поможет взрослым быстрее сориентироваться и понять, насколько опасна ситуация.</a:t>
            </a:r>
            <a:endParaRPr lang="ru-RU" b="1" i="0" dirty="0">
              <a:solidFill>
                <a:srgbClr val="2E2F33"/>
              </a:solidFill>
              <a:effectLst/>
              <a:latin typeface="Arial"/>
            </a:endParaRPr>
          </a:p>
        </p:txBody>
      </p:sp>
      <p:pic>
        <p:nvPicPr>
          <p:cNvPr id="4100" name="Picture 4" descr="https://zastupnik.help/f/upload/art_1_screen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71" y="1430865"/>
            <a:ext cx="2501393" cy="50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9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2" y="257994"/>
            <a:ext cx="8926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ПОШАГОВАЯ ИНСТРУКЦИЯ ПО РЕГИСТРАЦИИ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МОБИЛЬНОМ ПРИЛОЖЕНИИ «ЗАСТУПНИК»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3334" y="1430866"/>
            <a:ext cx="68156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2F33"/>
                </a:solidFill>
                <a:latin typeface="Arial"/>
              </a:rPr>
              <a:t>📍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ШАГ 5: </a:t>
            </a:r>
            <a:r>
              <a:rPr lang="ru-RU" b="1" dirty="0">
                <a:solidFill>
                  <a:srgbClr val="FF0000"/>
                </a:solidFill>
              </a:rPr>
              <a:t>добавьте родных и друзей семьи в Круг </a:t>
            </a:r>
            <a:r>
              <a:rPr lang="ru-RU" b="1" dirty="0" smtClean="0">
                <a:solidFill>
                  <a:srgbClr val="FF0000"/>
                </a:solidFill>
              </a:rPr>
              <a:t>доверия.</a:t>
            </a:r>
          </a:p>
          <a:p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Вашим детям могут помогать люди, которым вы доверяете: родственники и близкие друзья семьи. Попросите их скачать приложение и добавьте в свой Круг доверия — они одновременно с вами будут получать сигналы тревоги от ваших детей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Введите номер своего родственника или знакомого. Если у человека уже установлен «Заступник», отправьте ему запрос на добавление в Круг доверия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Если </a:t>
            </a:r>
            <a:r>
              <a:rPr lang="ru-RU" b="1" dirty="0"/>
              <a:t>у человека пока нет «Заступника», отправьте ему ссылку на скачивание приложения</a:t>
            </a:r>
            <a:r>
              <a:rPr lang="ru-RU" b="1" dirty="0" smtClean="0"/>
              <a:t>.</a:t>
            </a:r>
          </a:p>
        </p:txBody>
      </p:sp>
      <p:pic>
        <p:nvPicPr>
          <p:cNvPr id="5122" name="Picture 2" descr="https://zastupnik.help/f/upload/art_1_screen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6" y="1459090"/>
            <a:ext cx="2269437" cy="45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zastupnik.help/f/upload/art_1_screen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650" y="1430866"/>
            <a:ext cx="2283417" cy="46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0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2" y="257994"/>
            <a:ext cx="8926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ПОШАГОВАЯ ИНСТРУКЦИЯ ПО РЕГИСТРАЦИИ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МОБИЛЬНОМ ПРИЛОЖЕНИИ «ЗАСТУПНИК»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7951" y="1320796"/>
            <a:ext cx="53861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2F33"/>
                </a:solidFill>
                <a:latin typeface="Arial"/>
              </a:rPr>
              <a:t>📍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ШАГ 6: </a:t>
            </a:r>
            <a:r>
              <a:rPr lang="ru-RU" b="1" dirty="0" smtClean="0">
                <a:solidFill>
                  <a:srgbClr val="FF0000"/>
                </a:solidFill>
              </a:rPr>
              <a:t>чтобы </a:t>
            </a:r>
            <a:r>
              <a:rPr lang="ru-RU" b="1" dirty="0">
                <a:solidFill>
                  <a:srgbClr val="FF0000"/>
                </a:solidFill>
              </a:rPr>
              <a:t>принять сигнал, нажмите «Помочь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Приложение </a:t>
            </a:r>
            <a:r>
              <a:rPr lang="ru-RU" b="1" dirty="0">
                <a:solidFill>
                  <a:prstClr val="black"/>
                </a:solidFill>
              </a:rPr>
              <a:t>покажет, где находится ребенок, и построит маршрут до него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Приложение </a:t>
            </a:r>
            <a:r>
              <a:rPr lang="ru-RU" b="1" dirty="0">
                <a:solidFill>
                  <a:prstClr val="black"/>
                </a:solidFill>
              </a:rPr>
              <a:t>автоматически определяет, как далеко от вас находится ребенок, которому нужна помощь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Вы </a:t>
            </a:r>
            <a:r>
              <a:rPr lang="ru-RU" b="1" dirty="0">
                <a:solidFill>
                  <a:prstClr val="black"/>
                </a:solidFill>
              </a:rPr>
              <a:t>сможете определить, сколько времени у вас займет дорога</a:t>
            </a:r>
            <a:r>
              <a:rPr lang="ru-RU" b="1" dirty="0" smtClean="0">
                <a:solidFill>
                  <a:prstClr val="black"/>
                </a:solidFill>
              </a:rPr>
              <a:t>. Если </a:t>
            </a:r>
            <a:r>
              <a:rPr lang="ru-RU" b="1" dirty="0">
                <a:solidFill>
                  <a:prstClr val="black"/>
                </a:solidFill>
              </a:rPr>
              <a:t>добираться долго, сигнал примут другие взрослые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Приложение </a:t>
            </a:r>
            <a:r>
              <a:rPr lang="ru-RU" b="1" dirty="0">
                <a:solidFill>
                  <a:prstClr val="black"/>
                </a:solidFill>
              </a:rPr>
              <a:t>самостоятельно построит маршрут до ребенка. </a:t>
            </a:r>
            <a:r>
              <a:rPr lang="ru-RU" b="1" dirty="0">
                <a:solidFill>
                  <a:prstClr val="black"/>
                </a:solidFill>
              </a:rPr>
              <a:t>Вам не придется тратить время и вбивать адрес в мобильные GPS-навигаторы.</a:t>
            </a:r>
            <a:endParaRPr lang="ru-RU" b="1" dirty="0">
              <a:solidFill>
                <a:srgbClr val="2E2F33"/>
              </a:solidFill>
              <a:latin typeface="Arial"/>
            </a:endParaRPr>
          </a:p>
        </p:txBody>
      </p:sp>
      <p:pic>
        <p:nvPicPr>
          <p:cNvPr id="6146" name="Picture 2" descr="https://zastupnik.help/f/upload/group_19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74" y="1522272"/>
            <a:ext cx="2091279" cy="42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zastupnik.help/f/upload/group_19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34" y="1495454"/>
            <a:ext cx="2117845" cy="42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zastupnik.help/f/upload/art_1_screen_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427" y="1495454"/>
            <a:ext cx="2110863" cy="42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7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2" y="257994"/>
            <a:ext cx="8926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ПОШАГОВАЯ ИНСТРУКЦИЯ ПО РЕГИСТРАЦИИ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МОБИЛЬНОМ ПРИЛОЖЕНИИ «ЗАСТУПНИК»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3334" y="1532465"/>
            <a:ext cx="63923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E2F33"/>
                </a:solidFill>
                <a:latin typeface="Arial"/>
              </a:rPr>
              <a:t>📍</a:t>
            </a:r>
            <a:r>
              <a:rPr lang="ru-RU" b="1" dirty="0" smtClean="0">
                <a:solidFill>
                  <a:srgbClr val="FF0000"/>
                </a:solidFill>
                <a:latin typeface="Arial"/>
              </a:rPr>
              <a:t>ШАГ 7: </a:t>
            </a:r>
            <a:r>
              <a:rPr lang="ru-RU" b="1" dirty="0">
                <a:solidFill>
                  <a:srgbClr val="FF0000"/>
                </a:solidFill>
              </a:rPr>
              <a:t>перенаправьте сигнал в Сообщество, если не можете ответить на </a:t>
            </a:r>
            <a:r>
              <a:rPr lang="ru-RU" b="1" dirty="0" smtClean="0">
                <a:solidFill>
                  <a:srgbClr val="FF0000"/>
                </a:solidFill>
              </a:rPr>
              <a:t>него</a:t>
            </a:r>
          </a:p>
          <a:p>
            <a:endParaRPr lang="ru-RU" b="1" dirty="0" smtClean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Если вашему ребенку нет 14 лет и вы или кто-то из вашего Круга доверия не успеваете быстро добраться до него, перенаправьте сигнал в Сообщество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Откликнется </a:t>
            </a:r>
            <a:r>
              <a:rPr lang="ru-RU" b="1" dirty="0"/>
              <a:t>взрослый, который находится недалеко от вашего ребенка. Вы будете знать, кто именно спешит на помощь: приложение покажет всю контактную информацию вплоть до номера телефона.</a:t>
            </a:r>
            <a:endParaRPr lang="ru-RU" b="1" dirty="0">
              <a:solidFill>
                <a:srgbClr val="2E2F33"/>
              </a:solidFill>
              <a:latin typeface="Arial"/>
            </a:endParaRPr>
          </a:p>
        </p:txBody>
      </p:sp>
      <p:pic>
        <p:nvPicPr>
          <p:cNvPr id="7170" name="Picture 2" descr="https://zastupnik.help/f/upload/art_1_screen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82" y="1395411"/>
            <a:ext cx="2386074" cy="481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zastupnik.help/f/upload/art_1_screen_15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228" y="1359957"/>
            <a:ext cx="2421195" cy="488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2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1" y="418861"/>
            <a:ext cx="1137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НАУЧИТЬ РЕБЕНКА ПОЛЬЗОВАТЬСЯ «ЗАСТУПНИКОМ»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7951" y="1337731"/>
            <a:ext cx="7272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8575E"/>
                </a:solidFill>
                <a:latin typeface="SF Pro Display"/>
              </a:rPr>
              <a:t>Первым </a:t>
            </a:r>
            <a:r>
              <a:rPr lang="ru-RU" sz="1600" b="1" dirty="0">
                <a:solidFill>
                  <a:srgbClr val="48575E"/>
                </a:solidFill>
                <a:latin typeface="SF Pro Display"/>
              </a:rPr>
              <a:t>делом объясните ребенку, для чего вы установили приложение. Важно донести до ребенка, что вы не будете за ним следить, а «Заступник» нужен, чтобы вызывать помощь в экстренной ситуации</a:t>
            </a:r>
            <a:r>
              <a:rPr lang="ru-RU" sz="1600" b="1" dirty="0" smtClean="0">
                <a:solidFill>
                  <a:srgbClr val="48575E"/>
                </a:solidFill>
                <a:latin typeface="SF Pro Display"/>
              </a:rPr>
              <a:t>.</a:t>
            </a:r>
          </a:p>
          <a:p>
            <a:endParaRPr lang="ru-RU" sz="1600" b="1" dirty="0" smtClean="0">
              <a:solidFill>
                <a:srgbClr val="48575E"/>
              </a:solidFill>
              <a:latin typeface="SF Pro Display"/>
            </a:endParaRPr>
          </a:p>
          <a:p>
            <a:r>
              <a:rPr lang="ru-RU" sz="1600" b="1" dirty="0" smtClean="0">
                <a:solidFill>
                  <a:srgbClr val="48575E"/>
                </a:solidFill>
                <a:latin typeface="SF Pro Display"/>
              </a:rPr>
              <a:t>Покажите</a:t>
            </a:r>
            <a:r>
              <a:rPr lang="ru-RU" sz="1600" b="1" dirty="0">
                <a:solidFill>
                  <a:srgbClr val="48575E"/>
                </a:solidFill>
                <a:latin typeface="SF Pro Display"/>
              </a:rPr>
              <a:t>, что запись аудио включается, только когда ребенок нажимает кнопку помощи, — так ребенок поверит, что вы не будете подслушивать его разговоры с друзьями</a:t>
            </a:r>
            <a:r>
              <a:rPr lang="ru-RU" sz="1600" b="1" dirty="0" smtClean="0">
                <a:solidFill>
                  <a:srgbClr val="48575E"/>
                </a:solidFill>
                <a:latin typeface="SF Pro Display"/>
              </a:rPr>
              <a:t>.</a:t>
            </a:r>
          </a:p>
          <a:p>
            <a:endParaRPr lang="ru-RU" sz="1600" b="1" dirty="0">
              <a:solidFill>
                <a:srgbClr val="48575E"/>
              </a:solidFill>
              <a:latin typeface="SF Pro Display"/>
            </a:endParaRPr>
          </a:p>
          <a:p>
            <a:r>
              <a:rPr lang="ru-RU" sz="1600" b="1" dirty="0" smtClean="0">
                <a:solidFill>
                  <a:srgbClr val="48575E"/>
                </a:solidFill>
                <a:latin typeface="SF Pro Display"/>
              </a:rPr>
              <a:t>Проговорите</a:t>
            </a:r>
            <a:r>
              <a:rPr lang="ru-RU" sz="1600" b="1" dirty="0">
                <a:solidFill>
                  <a:srgbClr val="48575E"/>
                </a:solidFill>
                <a:latin typeface="SF Pro Display"/>
              </a:rPr>
              <a:t>, что не нужно стесняться звать на помощь. Например, если ребенку кажется, что за ним следят, но он не уверен в этом на 100% — лучше достать телефон, зайти в приложение «Заступник» и в случае опасности сразу же отправить сигнал тревоги. Но в то же время постарайтесь донести до ребенка, что баловаться и просто так жать на кнопку не стоит: этим он отбирает шанс на спасение или помощь у кого-то другого</a:t>
            </a:r>
            <a:r>
              <a:rPr lang="ru-RU" sz="1600" b="1" dirty="0" smtClean="0">
                <a:solidFill>
                  <a:srgbClr val="48575E"/>
                </a:solidFill>
                <a:latin typeface="SF Pro Display"/>
              </a:rPr>
              <a:t>.</a:t>
            </a:r>
          </a:p>
          <a:p>
            <a:endParaRPr lang="ru-RU" sz="1600" b="1" dirty="0">
              <a:solidFill>
                <a:srgbClr val="48575E"/>
              </a:solidFill>
              <a:latin typeface="SF Pro Display"/>
            </a:endParaRPr>
          </a:p>
          <a:p>
            <a:r>
              <a:rPr lang="ru-RU" sz="1600" b="1" dirty="0">
                <a:solidFill>
                  <a:srgbClr val="48575E"/>
                </a:solidFill>
                <a:latin typeface="SF Pro Display"/>
              </a:rPr>
              <a:t>После беседы покажите ребенку, как пользоваться </a:t>
            </a:r>
            <a:r>
              <a:rPr lang="ru-RU" sz="1600" b="1" dirty="0" smtClean="0">
                <a:solidFill>
                  <a:srgbClr val="48575E"/>
                </a:solidFill>
                <a:latin typeface="SF Pro Display"/>
              </a:rPr>
              <a:t>приложением: чтобы </a:t>
            </a:r>
            <a:r>
              <a:rPr lang="ru-RU" sz="1600" b="1" dirty="0">
                <a:solidFill>
                  <a:srgbClr val="48575E"/>
                </a:solidFill>
                <a:latin typeface="SF Pro Display"/>
              </a:rPr>
              <a:t>позвать на помощь, ребенку нужно открыть приложение и нажать на нарисованную ладошку. Кнопку нужно удерживать в течение 3 секунд.</a:t>
            </a:r>
            <a:endParaRPr lang="ru-RU" sz="1600" b="1" i="0" dirty="0">
              <a:solidFill>
                <a:srgbClr val="48575E"/>
              </a:solidFill>
              <a:effectLst/>
              <a:latin typeface="SF Pro Display"/>
            </a:endParaRPr>
          </a:p>
        </p:txBody>
      </p:sp>
      <p:pic>
        <p:nvPicPr>
          <p:cNvPr id="8194" name="Picture 2" descr="https://zastupnik.help/f/upload/art_1_screen_18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6" y="1558393"/>
            <a:ext cx="2042625" cy="41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zastupnik.help/f/upload/art_1_screen_18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12" y="1578048"/>
            <a:ext cx="2023154" cy="40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6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11" y="418861"/>
            <a:ext cx="11376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НАУЧИТЬ РЕБЕНКА ПОЛЬЗОВАТЬСЯ «ЗАСТУПНИКОМ»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6870"/>
            <a:ext cx="335902" cy="1202847"/>
            <a:chOff x="0" y="0"/>
            <a:chExt cx="335902" cy="10350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51668"/>
              <a:ext cx="335902" cy="69186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335902" cy="151668"/>
            </a:xfrm>
            <a:prstGeom prst="rect">
              <a:avLst/>
            </a:prstGeom>
            <a:solidFill>
              <a:srgbClr val="1D5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843531"/>
              <a:ext cx="335902" cy="191519"/>
            </a:xfrm>
            <a:prstGeom prst="rect">
              <a:avLst/>
            </a:prstGeom>
            <a:solidFill>
              <a:srgbClr val="014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1102" y="1185978"/>
            <a:ext cx="11406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67951" y="1337731"/>
            <a:ext cx="68509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Можно рассказать взрослым, что случилось, — выбрать из предложенных вариантов или ввести свой. А можно ничего не выбирать и не вводить — сигнал все равно отправится, просто без </a:t>
            </a:r>
            <a:r>
              <a:rPr lang="ru-RU" b="1" dirty="0" smtClean="0"/>
              <a:t>уточнения.</a:t>
            </a:r>
          </a:p>
          <a:p>
            <a:endParaRPr lang="ru-RU" b="1" dirty="0">
              <a:solidFill>
                <a:srgbClr val="48575E"/>
              </a:solidFill>
              <a:latin typeface="SF Pro Display"/>
            </a:endParaRPr>
          </a:p>
          <a:p>
            <a:r>
              <a:rPr lang="ru-RU" b="1" dirty="0" smtClean="0">
                <a:solidFill>
                  <a:srgbClr val="48575E"/>
                </a:solidFill>
                <a:latin typeface="SF Pro Display"/>
              </a:rPr>
              <a:t>Проговорите</a:t>
            </a:r>
            <a:r>
              <a:rPr lang="ru-RU" b="1" dirty="0">
                <a:solidFill>
                  <a:srgbClr val="48575E"/>
                </a:solidFill>
                <a:latin typeface="SF Pro Display"/>
              </a:rPr>
              <a:t>, что делать, когда на помощь приходит незнакомый взрослый — участник Сообщества, который оказался поблизости. Например, ребенок может попросить его показать приложение или позвонить вам — так вы убедитесь, что все в порядке и вашему сыну или дочери ничего не угрожает.</a:t>
            </a:r>
            <a:endParaRPr lang="ru-RU" b="1" dirty="0"/>
          </a:p>
        </p:txBody>
      </p:sp>
      <p:pic>
        <p:nvPicPr>
          <p:cNvPr id="9218" name="Picture 2" descr="https://zastupnik.help/f/upload/art_1_screen_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07" y="1337731"/>
            <a:ext cx="2327649" cy="46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zastupnik.help/f/upload/group_19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22" y="1325316"/>
            <a:ext cx="2333798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65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8953</TotalTime>
  <Words>487</Words>
  <Application>Microsoft Office PowerPoint</Application>
  <PresentationFormat>Произвольный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Прокопенко Максим Александрович</cp:lastModifiedBy>
  <cp:revision>1328</cp:revision>
  <cp:lastPrinted>2023-03-10T04:10:49Z</cp:lastPrinted>
  <dcterms:created xsi:type="dcterms:W3CDTF">2019-04-02T07:58:05Z</dcterms:created>
  <dcterms:modified xsi:type="dcterms:W3CDTF">2024-06-20T04:04:30Z</dcterms:modified>
</cp:coreProperties>
</file>